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notesMasterIdLst>
    <p:notesMasterId r:id="rId30"/>
  </p:notesMasterIdLst>
  <p:sldIdLst>
    <p:sldId id="256" r:id="rId2"/>
    <p:sldId id="257" r:id="rId3"/>
    <p:sldId id="259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88" r:id="rId22"/>
    <p:sldId id="278" r:id="rId23"/>
    <p:sldId id="279" r:id="rId24"/>
    <p:sldId id="280" r:id="rId25"/>
    <p:sldId id="289" r:id="rId26"/>
    <p:sldId id="282" r:id="rId27"/>
    <p:sldId id="283" r:id="rId28"/>
    <p:sldId id="284" r:id="rId2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4" autoAdjust="0"/>
    <p:restoredTop sz="94640" autoAdjust="0"/>
  </p:normalViewPr>
  <p:slideViewPr>
    <p:cSldViewPr>
      <p:cViewPr>
        <p:scale>
          <a:sx n="70" d="100"/>
          <a:sy n="70" d="100"/>
        </p:scale>
        <p:origin x="-1014" y="-4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536434B-4F0D-4033-9C8E-645E0944D049}" type="datetimeFigureOut">
              <a:rPr lang="cs-CZ"/>
              <a:pPr>
                <a:defRPr/>
              </a:pPr>
              <a:t>15.10.2013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5127E56-76E6-4717-A4E3-69A05A3371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20120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63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3F4DC92-C7F5-4EAE-A297-35633B31BF2E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14542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4542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3D0109-086F-42A3-AE15-9D48EE580072}" type="datetimeFigureOut">
              <a:rPr lang="cs-CZ"/>
              <a:pPr>
                <a:defRPr/>
              </a:pPr>
              <a:t>15.10.2013</a:t>
            </a:fld>
            <a:endParaRPr lang="cs-CZ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614F6-2525-40B0-AF14-E37559D0ED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5B930A-3BF9-4F84-96FD-5D6D72907C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B9B06C-06B7-41A8-B87D-1BEBF654F4E5}" type="datetimeFigureOut">
              <a:rPr lang="cs-CZ"/>
              <a:pPr>
                <a:defRPr/>
              </a:pPr>
              <a:t>15.10.2013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C81FC3-014B-4890-B24B-E5FAC7EDA6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A88250-8DF3-408B-A5AF-4C9472776222}" type="datetimeFigureOut">
              <a:rPr lang="cs-CZ"/>
              <a:pPr>
                <a:defRPr/>
              </a:pPr>
              <a:t>15.10.2013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C080B4-E8E8-4C82-8EF9-1726E7DBC6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F2C24-449A-42F8-8EDA-60095DA1B67E}" type="datetimeFigureOut">
              <a:rPr lang="cs-CZ"/>
              <a:pPr>
                <a:defRPr/>
              </a:pPr>
              <a:t>15.10.2013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C46CB8-5B20-4702-B502-542A568C67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5A77E-7012-4C32-ACBA-8C0C1D30DC7D}" type="datetimeFigureOut">
              <a:rPr lang="cs-CZ"/>
              <a:pPr>
                <a:defRPr/>
              </a:pPr>
              <a:t>15.10.2013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13578B-9F97-411D-8D3A-22B1F22D01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9A751-C721-4C2B-80F1-57714EF14BA8}" type="datetimeFigureOut">
              <a:rPr lang="cs-CZ"/>
              <a:pPr>
                <a:defRPr/>
              </a:pPr>
              <a:t>15.10.2013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57C1D-499A-417F-8E4C-D8C3BD8A4D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0F5303-F3F9-4A12-9B6D-BC68D2583501}" type="datetimeFigureOut">
              <a:rPr lang="cs-CZ"/>
              <a:pPr>
                <a:defRPr/>
              </a:pPr>
              <a:t>15.10.2013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2C1DB1-3CA8-4D6F-9CB6-2EA5AEC8C0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F781D-7AB4-4689-A358-632E07E78658}" type="datetimeFigureOut">
              <a:rPr lang="cs-CZ"/>
              <a:pPr>
                <a:defRPr/>
              </a:pPr>
              <a:t>15.10.2013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42DDC6-5980-459B-BD44-06376AD185C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6ECCC2-4CEC-4D28-9306-723FC3A596FF}" type="datetimeFigureOut">
              <a:rPr lang="cs-CZ"/>
              <a:pPr>
                <a:defRPr/>
              </a:pPr>
              <a:t>15.10.2013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B74311-A994-463B-AB4B-75CBC67D88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6D92E5-CF49-4CB5-8F81-252CF4356730}" type="datetimeFigureOut">
              <a:rPr lang="cs-CZ"/>
              <a:pPr>
                <a:defRPr/>
              </a:pPr>
              <a:t>15.10.2013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2D4120-0FDB-4FB4-B348-9281BF9A98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8BC95-E679-4B4E-B222-2295BA93D83E}" type="datetimeFigureOut">
              <a:rPr lang="cs-CZ"/>
              <a:pPr>
                <a:defRPr/>
              </a:pPr>
              <a:t>15.10.2013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8E02B9B9-6B94-4D90-A1FE-42D642B4E4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4438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144390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144391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chemeClr val="hlink"/>
                </a:solidFill>
              </a:endParaRPr>
            </a:p>
          </p:txBody>
        </p:sp>
        <p:sp>
          <p:nvSpPr>
            <p:cNvPr id="144392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chemeClr val="hlink"/>
                </a:solidFill>
              </a:endParaRPr>
            </a:p>
          </p:txBody>
        </p:sp>
        <p:sp>
          <p:nvSpPr>
            <p:cNvPr id="144393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chemeClr val="accent2"/>
                </a:solidFill>
              </a:endParaRPr>
            </a:p>
          </p:txBody>
        </p:sp>
        <p:sp>
          <p:nvSpPr>
            <p:cNvPr id="144394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chemeClr val="hlink"/>
                </a:solidFill>
              </a:endParaRPr>
            </a:p>
          </p:txBody>
        </p:sp>
        <p:sp>
          <p:nvSpPr>
            <p:cNvPr id="144395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 sz="2400">
                <a:latin typeface="Times New Roman" pitchFamily="18" charset="0"/>
              </a:endParaRPr>
            </a:p>
          </p:txBody>
        </p:sp>
        <p:sp>
          <p:nvSpPr>
            <p:cNvPr id="144396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chemeClr val="accent2"/>
                </a:solidFill>
              </a:endParaRPr>
            </a:p>
          </p:txBody>
        </p:sp>
        <p:sp>
          <p:nvSpPr>
            <p:cNvPr id="144397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4440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fld id="{65EB5F44-375A-48BF-A2E7-5B8AF8ED3712}" type="datetimeFigureOut">
              <a:rPr lang="cs-CZ"/>
              <a:pPr>
                <a:defRPr/>
              </a:pPr>
              <a:t>15.10.2013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4" r:id="rId2"/>
    <p:sldLayoutId id="2147483743" r:id="rId3"/>
    <p:sldLayoutId id="2147483742" r:id="rId4"/>
    <p:sldLayoutId id="2147483741" r:id="rId5"/>
    <p:sldLayoutId id="2147483740" r:id="rId6"/>
    <p:sldLayoutId id="2147483739" r:id="rId7"/>
    <p:sldLayoutId id="2147483738" r:id="rId8"/>
    <p:sldLayoutId id="2147483737" r:id="rId9"/>
    <p:sldLayoutId id="2147483736" r:id="rId10"/>
    <p:sldLayoutId id="214748373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755650" y="1341438"/>
            <a:ext cx="7918450" cy="3887787"/>
          </a:xfrm>
        </p:spPr>
        <p:txBody>
          <a:bodyPr/>
          <a:lstStyle/>
          <a:p>
            <a:pPr algn="ctr" eaLnBrk="1" hangingPunct="1"/>
            <a:r>
              <a:rPr lang="cs-CZ" sz="7200" b="1" smtClean="0">
                <a:solidFill>
                  <a:schemeClr val="hlink"/>
                </a:solidFill>
                <a:latin typeface="Comic Sans MS" pitchFamily="66" charset="0"/>
              </a:rPr>
              <a:t>ZÁMECKÁ MEZINÁRODNÍ KUCHAŘKA</a:t>
            </a:r>
          </a:p>
        </p:txBody>
      </p:sp>
      <p:sp>
        <p:nvSpPr>
          <p:cNvPr id="14338" name="Podnadpis 2"/>
          <p:cNvSpPr>
            <a:spLocks noGrp="1"/>
          </p:cNvSpPr>
          <p:nvPr>
            <p:ph type="subTitle" idx="4294967295"/>
          </p:nvPr>
        </p:nvSpPr>
        <p:spPr>
          <a:xfrm>
            <a:off x="1371600" y="3949700"/>
            <a:ext cx="6400800" cy="1500188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endParaRPr lang="cs-CZ" sz="3400" smtClean="0">
              <a:solidFill>
                <a:srgbClr val="898989"/>
              </a:solidFill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cs-CZ" sz="3400" smtClean="0">
              <a:solidFill>
                <a:srgbClr val="898989"/>
              </a:solidFill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cs-CZ" sz="3400" smtClean="0">
              <a:solidFill>
                <a:srgbClr val="898989"/>
              </a:solidFill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cs-CZ" sz="3400" smtClean="0">
              <a:solidFill>
                <a:srgbClr val="898989"/>
              </a:solidFill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cs-CZ" sz="3400" smtClean="0">
              <a:solidFill>
                <a:srgbClr val="898989"/>
              </a:solidFill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cs-CZ" sz="34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chemeClr val="hlink"/>
                </a:solidFill>
                <a:latin typeface="Comic Sans MS" pitchFamily="66" charset="0"/>
              </a:rPr>
              <a:t>RECEPT</a:t>
            </a:r>
            <a:br>
              <a:rPr lang="cs-CZ" dirty="0" smtClean="0">
                <a:solidFill>
                  <a:schemeClr val="hlink"/>
                </a:solidFill>
                <a:latin typeface="Comic Sans MS" pitchFamily="66" charset="0"/>
              </a:rPr>
            </a:br>
            <a:r>
              <a:rPr lang="cs-CZ" sz="1800" dirty="0">
                <a:solidFill>
                  <a:schemeClr val="hlink"/>
                </a:solidFill>
                <a:latin typeface="Comic Sans MS" pitchFamily="66" charset="0"/>
              </a:rPr>
              <a:t/>
            </a:r>
            <a:br>
              <a:rPr lang="cs-CZ" sz="1800" dirty="0">
                <a:solidFill>
                  <a:schemeClr val="hlink"/>
                </a:solidFill>
                <a:latin typeface="Comic Sans MS" pitchFamily="66" charset="0"/>
              </a:rPr>
            </a:br>
            <a:r>
              <a:rPr lang="cs-CZ" sz="1800" dirty="0" smtClean="0">
                <a:solidFill>
                  <a:schemeClr val="hlink"/>
                </a:solidFill>
                <a:latin typeface="Comic Sans MS" pitchFamily="66" charset="0"/>
              </a:rPr>
              <a:t>PESTO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cs-CZ" sz="2100" dirty="0" smtClean="0">
                <a:latin typeface="Comic Sans MS" pitchFamily="66" charset="0"/>
              </a:rPr>
              <a:t>Špagety, </a:t>
            </a:r>
            <a:r>
              <a:rPr lang="cs-CZ" sz="2100" dirty="0" err="1" smtClean="0">
                <a:latin typeface="Comic Sans MS" pitchFamily="66" charset="0"/>
              </a:rPr>
              <a:t>farfale</a:t>
            </a:r>
            <a:r>
              <a:rPr lang="cs-CZ" sz="2100" dirty="0" smtClean="0">
                <a:latin typeface="Comic Sans MS" pitchFamily="66" charset="0"/>
              </a:rPr>
              <a:t>, penne…. Jakékoli těstoviny uvaříme v osolené vodě. (</a:t>
            </a:r>
            <a:r>
              <a:rPr lang="cs-CZ" sz="2100" dirty="0" err="1" smtClean="0">
                <a:latin typeface="Comic Sans MS" pitchFamily="66" charset="0"/>
              </a:rPr>
              <a:t>All</a:t>
            </a:r>
            <a:r>
              <a:rPr lang="cs-CZ" sz="2100" dirty="0" smtClean="0">
                <a:latin typeface="Comic Sans MS" pitchFamily="66" charset="0"/>
              </a:rPr>
              <a:t> dente)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sz="2100" dirty="0" smtClean="0">
                <a:latin typeface="Comic Sans MS" pitchFamily="66" charset="0"/>
              </a:rPr>
              <a:t>Pesto – příprava: do mixéru dáme oříšky (piniové, mandle, vlašské), česnek, sůl a rozmixujeme. Postupně přidáváme bazalku a olivový olej. Měla by vzniknout jemná kašovitá směs. Nakonec vmícháme nastrouhaný sýr.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sz="2100" dirty="0" smtClean="0">
                <a:latin typeface="Comic Sans MS" pitchFamily="66" charset="0"/>
              </a:rPr>
              <a:t>Na talíř dáme těstoviny, pesto, ozdobíme rajčaty, strouhanými hoblinkami sýru a lístky bazalky.</a:t>
            </a:r>
            <a:endParaRPr lang="cs-CZ" dirty="0" smtClean="0">
              <a:latin typeface="Comic Sans MS" pitchFamily="66" charset="0"/>
            </a:endParaRPr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chemeClr val="hlink"/>
                </a:solidFill>
                <a:latin typeface="Comic Sans MS" pitchFamily="66" charset="0"/>
              </a:rPr>
              <a:t>ŠPANĚLSKO paella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123728" y="1772816"/>
            <a:ext cx="4565497" cy="4584883"/>
          </a:xfrm>
          <a:prstGeom prst="rect">
            <a:avLst/>
          </a:prstGeom>
        </p:spPr>
      </p:pic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Nadpis 1"/>
          <p:cNvSpPr>
            <a:spLocks noGrp="1"/>
          </p:cNvSpPr>
          <p:nvPr>
            <p:ph type="title" idx="4294967295"/>
          </p:nvPr>
        </p:nvSpPr>
        <p:spPr>
          <a:xfrm>
            <a:off x="467544" y="548680"/>
            <a:ext cx="8229600" cy="1371600"/>
          </a:xfrm>
        </p:spPr>
        <p:txBody>
          <a:bodyPr/>
          <a:lstStyle/>
          <a:p>
            <a:pPr eaLnBrk="1" hangingPunct="1"/>
            <a:r>
              <a:rPr lang="cs-CZ" dirty="0" smtClean="0">
                <a:solidFill>
                  <a:schemeClr val="hlink"/>
                </a:solidFill>
                <a:latin typeface="Comic Sans MS" pitchFamily="66" charset="0"/>
              </a:rPr>
              <a:t>INGREDIENCE</a:t>
            </a:r>
            <a:r>
              <a:rPr lang="cs-CZ" sz="1800" dirty="0">
                <a:solidFill>
                  <a:schemeClr val="hlink"/>
                </a:solidFill>
                <a:latin typeface="Comic Sans MS" pitchFamily="66" charset="0"/>
              </a:rPr>
              <a:t> </a:t>
            </a:r>
            <a:r>
              <a:rPr lang="cs-CZ" sz="1800" dirty="0" smtClean="0">
                <a:solidFill>
                  <a:schemeClr val="hlink"/>
                </a:solidFill>
                <a:latin typeface="Comic Sans MS" pitchFamily="66" charset="0"/>
              </a:rPr>
              <a:t> </a:t>
            </a:r>
            <a:br>
              <a:rPr lang="cs-CZ" sz="1800" dirty="0" smtClean="0">
                <a:solidFill>
                  <a:schemeClr val="hlink"/>
                </a:solidFill>
                <a:latin typeface="Comic Sans MS" pitchFamily="66" charset="0"/>
              </a:rPr>
            </a:br>
            <a:r>
              <a:rPr lang="cs-CZ" sz="1800" dirty="0" smtClean="0">
                <a:solidFill>
                  <a:schemeClr val="hlink"/>
                </a:solidFill>
                <a:latin typeface="Comic Sans MS" pitchFamily="66" charset="0"/>
              </a:rPr>
              <a:t>   </a:t>
            </a:r>
            <a:br>
              <a:rPr lang="cs-CZ" sz="1800" dirty="0" smtClean="0">
                <a:solidFill>
                  <a:schemeClr val="hlink"/>
                </a:solidFill>
                <a:latin typeface="Comic Sans MS" pitchFamily="66" charset="0"/>
              </a:rPr>
            </a:br>
            <a:r>
              <a:rPr lang="cs-CZ" sz="1800" dirty="0" smtClean="0">
                <a:solidFill>
                  <a:schemeClr val="hlink"/>
                </a:solidFill>
                <a:latin typeface="Comic Sans MS" pitchFamily="66" charset="0"/>
              </a:rPr>
              <a:t>PAELLA</a:t>
            </a:r>
            <a:r>
              <a:rPr lang="cs-CZ" sz="1800" dirty="0" smtClean="0">
                <a:latin typeface="Comic Sans MS" pitchFamily="66" charset="0"/>
              </a:rPr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67544" y="2132856"/>
            <a:ext cx="8229600" cy="3886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dirty="0" smtClean="0">
                <a:latin typeface="Comic Sans MS" pitchFamily="66" charset="0"/>
              </a:rPr>
              <a:t>300g rýže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dirty="0" smtClean="0">
                <a:latin typeface="Comic Sans MS" pitchFamily="66" charset="0"/>
              </a:rPr>
              <a:t>300g kuřecího masa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dirty="0" smtClean="0">
                <a:latin typeface="Comic Sans MS" pitchFamily="66" charset="0"/>
              </a:rPr>
              <a:t>100g loupaných mandlí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dirty="0" smtClean="0">
                <a:latin typeface="Comic Sans MS" pitchFamily="66" charset="0"/>
              </a:rPr>
              <a:t>4g kurkumy, 4 bobkové listy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dirty="0" smtClean="0">
                <a:latin typeface="Comic Sans MS" pitchFamily="66" charset="0"/>
              </a:rPr>
              <a:t>1 červená paprika, 1 zelená paprika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dirty="0" smtClean="0">
                <a:latin typeface="Comic Sans MS" pitchFamily="66" charset="0"/>
              </a:rPr>
              <a:t>100 ml bílého vína, 50 ml vývaru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dirty="0" smtClean="0">
                <a:latin typeface="Comic Sans MS" pitchFamily="66" charset="0"/>
              </a:rPr>
              <a:t>50 ml olivového oleje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dirty="0" smtClean="0">
                <a:latin typeface="Comic Sans MS" pitchFamily="66" charset="0"/>
              </a:rPr>
              <a:t>sůl, pepř  </a:t>
            </a:r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chemeClr val="hlink"/>
                </a:solidFill>
                <a:latin typeface="Comic Sans MS" pitchFamily="66" charset="0"/>
              </a:rPr>
              <a:t>RECEPT</a:t>
            </a:r>
            <a:br>
              <a:rPr lang="cs-CZ" dirty="0" smtClean="0">
                <a:solidFill>
                  <a:schemeClr val="hlink"/>
                </a:solidFill>
                <a:latin typeface="Comic Sans MS" pitchFamily="66" charset="0"/>
              </a:rPr>
            </a:br>
            <a:r>
              <a:rPr lang="cs-CZ" sz="1800" dirty="0" smtClean="0">
                <a:solidFill>
                  <a:schemeClr val="hlink"/>
                </a:solidFill>
                <a:latin typeface="Comic Sans MS" pitchFamily="66" charset="0"/>
              </a:rPr>
              <a:t>PAELLA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67544" y="2276872"/>
            <a:ext cx="8229600" cy="38862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cs-CZ" sz="2100" u="sng" dirty="0" smtClean="0">
                <a:latin typeface="Comic Sans MS" pitchFamily="66" charset="0"/>
              </a:rPr>
              <a:t>PŘÍPRAVA: </a:t>
            </a:r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cs-CZ" sz="2100" dirty="0" smtClean="0">
                <a:latin typeface="Comic Sans MS" pitchFamily="66" charset="0"/>
              </a:rPr>
              <a:t>Kuřecí maso nakrájíme na kostičky, omyté papriky na větší proužky, a vše orestujeme na rozpáleném oleji. Zalijeme vývarem, osolíme, opepříme a do směsi přimícháme propláchnutou rýži s bobkovým listem, kurkumou a mandlemi. Pak přilijeme bílé víno a pokrm dusíme 20 minut, dokud se voda nevypaří a rýže nezměkne.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cs-CZ" sz="2100" dirty="0">
              <a:latin typeface="Comic Sans MS" pitchFamily="66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cs-CZ" sz="2100" u="sng" dirty="0" smtClean="0">
                <a:latin typeface="Comic Sans MS" pitchFamily="66" charset="0"/>
              </a:rPr>
              <a:t>PŘÍLOHY:</a:t>
            </a:r>
            <a:r>
              <a:rPr lang="cs-CZ" sz="2100" dirty="0" smtClean="0">
                <a:latin typeface="Comic Sans MS" pitchFamily="66" charset="0"/>
              </a:rPr>
              <a:t> Servírujeme s měsíčkem citrónu.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cs-CZ" dirty="0" smtClean="0">
              <a:latin typeface="Comic Sans MS" pitchFamily="66" charset="0"/>
            </a:endParaRPr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chemeClr val="hlink"/>
                </a:solidFill>
                <a:latin typeface="Comic Sans MS" pitchFamily="66" charset="0"/>
              </a:rPr>
              <a:t>FRANCIE </a:t>
            </a:r>
            <a:r>
              <a:rPr lang="cs-CZ" b="1" dirty="0" err="1" smtClean="0">
                <a:solidFill>
                  <a:schemeClr val="hlink"/>
                </a:solidFill>
                <a:latin typeface="Comic Sans MS" pitchFamily="66" charset="0"/>
              </a:rPr>
              <a:t>pain</a:t>
            </a:r>
            <a:r>
              <a:rPr lang="cs-CZ" b="1" dirty="0" smtClean="0">
                <a:solidFill>
                  <a:schemeClr val="hlink"/>
                </a:solidFill>
                <a:latin typeface="Comic Sans MS" pitchFamily="66" charset="0"/>
              </a:rPr>
              <a:t> au </a:t>
            </a:r>
            <a:r>
              <a:rPr lang="cs-CZ" b="1" dirty="0" err="1" smtClean="0">
                <a:solidFill>
                  <a:schemeClr val="hlink"/>
                </a:solidFill>
                <a:latin typeface="Comic Sans MS" pitchFamily="66" charset="0"/>
              </a:rPr>
              <a:t>lait</a:t>
            </a:r>
            <a:r>
              <a:rPr lang="cs-CZ" b="1" dirty="0" smtClean="0">
                <a:solidFill>
                  <a:schemeClr val="hlink"/>
                </a:solidFill>
                <a:latin typeface="Comic Sans MS" pitchFamily="66" charset="0"/>
              </a:rPr>
              <a:t/>
            </a:r>
            <a:br>
              <a:rPr lang="cs-CZ" b="1" dirty="0" smtClean="0">
                <a:solidFill>
                  <a:schemeClr val="hlink"/>
                </a:solidFill>
                <a:latin typeface="Comic Sans MS" pitchFamily="66" charset="0"/>
              </a:rPr>
            </a:br>
            <a:endParaRPr lang="cs-CZ" b="1" dirty="0" smtClean="0">
              <a:solidFill>
                <a:schemeClr val="hlink"/>
              </a:solidFill>
              <a:latin typeface="Comic Sans MS" pitchFamily="66" charset="0"/>
            </a:endParaRPr>
          </a:p>
        </p:txBody>
      </p:sp>
      <p:pic>
        <p:nvPicPr>
          <p:cNvPr id="1026" name="Picture 2" descr="C:\Users\Kantor\Desktop\edj\IMG_1073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47664" y="1772816"/>
            <a:ext cx="5871990" cy="4403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chemeClr val="hlink"/>
                </a:solidFill>
                <a:latin typeface="Comic Sans MS" pitchFamily="66" charset="0"/>
              </a:rPr>
              <a:t>INGREDIENCE </a:t>
            </a:r>
            <a:r>
              <a:rPr lang="cs-CZ" sz="1800" dirty="0" smtClean="0">
                <a:solidFill>
                  <a:schemeClr val="hlink"/>
                </a:solidFill>
                <a:latin typeface="Comic Sans MS" pitchFamily="66" charset="0"/>
              </a:rPr>
              <a:t> </a:t>
            </a:r>
            <a:r>
              <a:rPr lang="cs-CZ" sz="1800" dirty="0" err="1" smtClean="0">
                <a:solidFill>
                  <a:schemeClr val="hlink"/>
                </a:solidFill>
                <a:latin typeface="Comic Sans MS" pitchFamily="66" charset="0"/>
              </a:rPr>
              <a:t>pain</a:t>
            </a:r>
            <a:r>
              <a:rPr lang="cs-CZ" sz="1800" dirty="0" smtClean="0">
                <a:solidFill>
                  <a:schemeClr val="hlink"/>
                </a:solidFill>
                <a:latin typeface="Comic Sans MS" pitchFamily="66" charset="0"/>
              </a:rPr>
              <a:t> au </a:t>
            </a:r>
            <a:r>
              <a:rPr lang="cs-CZ" sz="1800" dirty="0" err="1" smtClean="0">
                <a:solidFill>
                  <a:schemeClr val="hlink"/>
                </a:solidFill>
                <a:latin typeface="Comic Sans MS" pitchFamily="66" charset="0"/>
              </a:rPr>
              <a:t>lait</a:t>
            </a:r>
            <a:r>
              <a:rPr lang="cs-CZ" sz="1800" dirty="0" smtClean="0">
                <a:solidFill>
                  <a:schemeClr val="hlink"/>
                </a:solidFill>
                <a:latin typeface="Comic Sans MS" pitchFamily="66" charset="0"/>
              </a:rPr>
              <a:t> – sladké briošky </a:t>
            </a:r>
            <a:br>
              <a:rPr lang="cs-CZ" sz="1800" dirty="0" smtClean="0">
                <a:solidFill>
                  <a:schemeClr val="hlink"/>
                </a:solidFill>
                <a:latin typeface="Comic Sans MS" pitchFamily="66" charset="0"/>
              </a:rPr>
            </a:br>
            <a:r>
              <a:rPr lang="cs-CZ" sz="1800" dirty="0" smtClean="0">
                <a:solidFill>
                  <a:schemeClr val="hlink"/>
                </a:solidFill>
                <a:latin typeface="Comic Sans MS" pitchFamily="66" charset="0"/>
              </a:rPr>
              <a:t>s čokoládovými peckami</a:t>
            </a:r>
            <a:endParaRPr lang="cs-CZ" sz="4000" dirty="0" smtClean="0">
              <a:latin typeface="Comic Sans MS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400" dirty="0" smtClean="0">
                <a:latin typeface="Comic Sans MS" pitchFamily="66" charset="0"/>
              </a:rPr>
              <a:t>500 g polohrubé mouky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400" dirty="0" smtClean="0">
                <a:latin typeface="Comic Sans MS" pitchFamily="66" charset="0"/>
              </a:rPr>
              <a:t>70 g másla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400" dirty="0" smtClean="0">
                <a:latin typeface="Comic Sans MS" pitchFamily="66" charset="0"/>
              </a:rPr>
              <a:t>1 vejce a 1 žloutek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400" dirty="0" smtClean="0">
                <a:latin typeface="Comic Sans MS" pitchFamily="66" charset="0"/>
              </a:rPr>
              <a:t>60 g cukru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400" dirty="0" smtClean="0">
                <a:latin typeface="Comic Sans MS" pitchFamily="66" charset="0"/>
              </a:rPr>
              <a:t>½ kávové lžičky soli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400" dirty="0" smtClean="0">
                <a:latin typeface="Comic Sans MS" pitchFamily="66" charset="0"/>
              </a:rPr>
              <a:t>220 g mléka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400" dirty="0" smtClean="0">
                <a:latin typeface="Comic Sans MS" pitchFamily="66" charset="0"/>
              </a:rPr>
              <a:t>20 g droždí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400" dirty="0" smtClean="0">
                <a:latin typeface="Comic Sans MS" pitchFamily="66" charset="0"/>
              </a:rPr>
              <a:t>75 g čokoládových pecek nebo pokrájené čokolády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400" dirty="0" smtClean="0">
                <a:latin typeface="Comic Sans MS" pitchFamily="66" charset="0"/>
              </a:rPr>
              <a:t>1 žloutek smíchaný se lžicí teplé vody – na potření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endParaRPr lang="cs-CZ" sz="2800" dirty="0" smtClean="0">
              <a:latin typeface="Comic Sans MS" pitchFamily="66" charset="0"/>
            </a:endParaRPr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chemeClr val="hlink"/>
                </a:solidFill>
                <a:latin typeface="Comic Sans MS" pitchFamily="66" charset="0"/>
              </a:rPr>
              <a:t>RECEPT</a:t>
            </a:r>
            <a:br>
              <a:rPr lang="cs-CZ" dirty="0" smtClean="0">
                <a:solidFill>
                  <a:schemeClr val="hlink"/>
                </a:solidFill>
                <a:latin typeface="Comic Sans MS" pitchFamily="66" charset="0"/>
              </a:rPr>
            </a:br>
            <a:r>
              <a:rPr lang="cs-CZ" sz="1800" dirty="0" err="1" smtClean="0">
                <a:solidFill>
                  <a:schemeClr val="hlink"/>
                </a:solidFill>
                <a:latin typeface="Comic Sans MS" pitchFamily="66" charset="0"/>
              </a:rPr>
              <a:t>pain</a:t>
            </a:r>
            <a:r>
              <a:rPr lang="cs-CZ" sz="1800" dirty="0" smtClean="0">
                <a:solidFill>
                  <a:schemeClr val="hlink"/>
                </a:solidFill>
                <a:latin typeface="Comic Sans MS" pitchFamily="66" charset="0"/>
              </a:rPr>
              <a:t> au </a:t>
            </a:r>
            <a:r>
              <a:rPr lang="cs-CZ" sz="1800" dirty="0" err="1" smtClean="0">
                <a:solidFill>
                  <a:schemeClr val="hlink"/>
                </a:solidFill>
                <a:latin typeface="Comic Sans MS" pitchFamily="66" charset="0"/>
              </a:rPr>
              <a:t>lait</a:t>
            </a:r>
            <a:endParaRPr lang="cs-CZ" sz="1800" dirty="0" smtClean="0">
              <a:solidFill>
                <a:schemeClr val="hlink"/>
              </a:solidFill>
              <a:latin typeface="Comic Sans MS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cs-CZ" sz="2400" dirty="0" smtClean="0">
                <a:latin typeface="Comic Sans MS" pitchFamily="66" charset="0"/>
              </a:rPr>
              <a:t>Snídaňové briošky jsou moc dobré s máslem a marmeládou.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sz="2400" b="1" dirty="0" smtClean="0">
                <a:latin typeface="Comic Sans MS" pitchFamily="66" charset="0"/>
              </a:rPr>
              <a:t>Postup: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sz="2400" dirty="0" smtClean="0">
                <a:latin typeface="Comic Sans MS" pitchFamily="66" charset="0"/>
              </a:rPr>
              <a:t>V pekárně necháme zpracovat těsto (ev. zpracujeme ručně), zapracujeme do něj čokoládové pecky a necháme kynout při pokojové teplotě. Po vykynutí, cca po hodině a půl, uděláme malé briošky ve tvaru bochánků nebo válečků. Nahoře párkrát nařízneme, necháme znovu kynout asi 20 minut. Pak potřeme žloutkem a pečeme při teplotě 180</a:t>
            </a:r>
            <a:r>
              <a:rPr lang="cs-CZ" sz="2400" dirty="0" smtClean="0">
                <a:latin typeface="Arial Black"/>
              </a:rPr>
              <a:t>°</a:t>
            </a:r>
            <a:r>
              <a:rPr lang="cs-CZ" sz="2400" dirty="0" smtClean="0">
                <a:latin typeface="Comic Sans MS" panose="030F0702030302020204" pitchFamily="66" charset="0"/>
              </a:rPr>
              <a:t>C 15 minut.</a:t>
            </a:r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chemeClr val="hlink"/>
                </a:solidFill>
                <a:latin typeface="Comic Sans MS" pitchFamily="66" charset="0"/>
              </a:rPr>
              <a:t>ŘECKO - </a:t>
            </a:r>
            <a:r>
              <a:rPr lang="cs-CZ" b="1" dirty="0" err="1" smtClean="0">
                <a:solidFill>
                  <a:schemeClr val="hlink"/>
                </a:solidFill>
                <a:latin typeface="Comic Sans MS" pitchFamily="66" charset="0"/>
              </a:rPr>
              <a:t>czacziky</a:t>
            </a:r>
            <a:endParaRPr lang="cs-CZ" b="1" dirty="0" smtClean="0">
              <a:solidFill>
                <a:schemeClr val="hlink"/>
              </a:solidFill>
              <a:latin typeface="Comic Sans MS" pitchFamily="66" charset="0"/>
            </a:endParaRPr>
          </a:p>
        </p:txBody>
      </p:sp>
      <p:pic>
        <p:nvPicPr>
          <p:cNvPr id="1026" name="Picture 2" descr="D:\Kantor\Desktop\IMG_7493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19672" y="1844824"/>
            <a:ext cx="5956592" cy="44674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chemeClr val="hlink"/>
                </a:solidFill>
                <a:latin typeface="Comic Sans MS" pitchFamily="66" charset="0"/>
              </a:rPr>
              <a:t>INGREDIENCE</a:t>
            </a:r>
            <a:r>
              <a:rPr lang="cs-CZ" sz="1800" dirty="0" smtClean="0">
                <a:solidFill>
                  <a:schemeClr val="hlink"/>
                </a:solidFill>
                <a:latin typeface="Comic Sans MS" pitchFamily="66" charset="0"/>
              </a:rPr>
              <a:t> </a:t>
            </a:r>
            <a:r>
              <a:rPr lang="cs-CZ" dirty="0" smtClean="0">
                <a:solidFill>
                  <a:schemeClr val="hlink"/>
                </a:solidFill>
                <a:latin typeface="Comic Sans MS" pitchFamily="66" charset="0"/>
              </a:rPr>
              <a:t>- </a:t>
            </a:r>
            <a:r>
              <a:rPr lang="cs-CZ" dirty="0" err="1" smtClean="0">
                <a:solidFill>
                  <a:schemeClr val="hlink"/>
                </a:solidFill>
                <a:latin typeface="Comic Sans MS" pitchFamily="66" charset="0"/>
              </a:rPr>
              <a:t>czacziky</a:t>
            </a:r>
            <a:r>
              <a:rPr lang="cs-CZ" sz="8000" dirty="0" smtClean="0">
                <a:latin typeface="Comic Sans MS" pitchFamily="66" charset="0"/>
              </a:rPr>
              <a:t> </a:t>
            </a:r>
            <a:endParaRPr lang="cs-CZ" sz="4000" dirty="0" smtClean="0">
              <a:latin typeface="Comic Sans MS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2492896"/>
            <a:ext cx="8229600" cy="3374504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dirty="0" smtClean="0">
                <a:latin typeface="Comic Sans MS" pitchFamily="66" charset="0"/>
              </a:rPr>
              <a:t>okurka - </a:t>
            </a:r>
            <a:r>
              <a:rPr lang="cs-CZ" sz="2800" dirty="0" err="1" smtClean="0">
                <a:latin typeface="Comic Sans MS" pitchFamily="66" charset="0"/>
              </a:rPr>
              <a:t>anghuráti</a:t>
            </a:r>
            <a:r>
              <a:rPr lang="cs-CZ" sz="2800" dirty="0" smtClean="0">
                <a:latin typeface="Comic Sans MS" pitchFamily="66" charset="0"/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dirty="0" smtClean="0">
                <a:latin typeface="Comic Sans MS" pitchFamily="66" charset="0"/>
              </a:rPr>
              <a:t>bílý jogurt - </a:t>
            </a:r>
            <a:r>
              <a:rPr lang="cs-CZ" sz="2800" dirty="0" err="1" smtClean="0">
                <a:latin typeface="Comic Sans MS" pitchFamily="66" charset="0"/>
              </a:rPr>
              <a:t>giaourti</a:t>
            </a:r>
            <a:endParaRPr lang="cs-CZ" sz="28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dirty="0" smtClean="0">
                <a:latin typeface="Comic Sans MS" pitchFamily="66" charset="0"/>
              </a:rPr>
              <a:t>koření - </a:t>
            </a:r>
            <a:r>
              <a:rPr lang="cs-CZ" sz="2800" dirty="0" err="1" smtClean="0">
                <a:latin typeface="Comic Sans MS" pitchFamily="66" charset="0"/>
              </a:rPr>
              <a:t>bacharika</a:t>
            </a:r>
            <a:endParaRPr lang="cs-CZ" sz="2800" dirty="0" smtClean="0">
              <a:latin typeface="Comic Sans MS" pitchFamily="66" charset="0"/>
            </a:endParaRPr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/>
        </p:nvSpPr>
        <p:spPr bwMode="auto">
          <a:xfrm>
            <a:off x="457200" y="7239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dirty="0" smtClean="0">
                <a:solidFill>
                  <a:schemeClr val="hlink"/>
                </a:solidFill>
                <a:latin typeface="Comic Sans MS" pitchFamily="66" charset="0"/>
              </a:rPr>
              <a:t>RECEPT</a:t>
            </a:r>
            <a:br>
              <a:rPr lang="cs-CZ" dirty="0" smtClean="0">
                <a:solidFill>
                  <a:schemeClr val="hlink"/>
                </a:solidFill>
                <a:latin typeface="Comic Sans MS" pitchFamily="66" charset="0"/>
              </a:rPr>
            </a:br>
            <a:r>
              <a:rPr lang="cs-CZ" sz="1800" dirty="0" err="1" smtClean="0">
                <a:solidFill>
                  <a:schemeClr val="hlink"/>
                </a:solidFill>
                <a:latin typeface="Comic Sans MS" pitchFamily="66" charset="0"/>
              </a:rPr>
              <a:t>czacziky</a:t>
            </a:r>
            <a:endParaRPr lang="cs-CZ" sz="1800" dirty="0" smtClean="0">
              <a:solidFill>
                <a:schemeClr val="hlink"/>
              </a:solidFill>
              <a:latin typeface="Comic Sans MS" pitchFamily="66" charset="0"/>
            </a:endParaRPr>
          </a:p>
        </p:txBody>
      </p:sp>
      <p:sp>
        <p:nvSpPr>
          <p:cNvPr id="5" name="Zástupný symbol pro obsah 2"/>
          <p:cNvSpPr>
            <a:spLocks noGrp="1"/>
          </p:cNvSpPr>
          <p:nvPr/>
        </p:nvSpPr>
        <p:spPr bwMode="auto">
          <a:xfrm>
            <a:off x="457200" y="22479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Font typeface="Wingdings" pitchFamily="2" charset="2"/>
              <a:buNone/>
            </a:pPr>
            <a:r>
              <a:rPr lang="cs-CZ" sz="2100" dirty="0" smtClean="0">
                <a:latin typeface="Comic Sans MS" pitchFamily="66" charset="0"/>
              </a:rPr>
              <a:t>Oloupeme dvě salátové okurky, nakrájíme na nudličky na hrubším struhadle. Přimícháme bílý jogurt a dochutíme kořením (směs soli, česneku a kopru). Vzniklý salát namažeme na předem opečené toustové chleby.</a:t>
            </a:r>
            <a:endParaRPr lang="cs-CZ" dirty="0" smtClean="0">
              <a:latin typeface="Comic Sans MS" pitchFamily="66" charset="0"/>
            </a:endParaRPr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466725" y="473075"/>
            <a:ext cx="8078788" cy="963613"/>
          </a:xfrm>
        </p:spPr>
        <p:txBody>
          <a:bodyPr/>
          <a:lstStyle/>
          <a:p>
            <a:pPr eaLnBrk="1" hangingPunct="1"/>
            <a:r>
              <a:rPr lang="cs-CZ" b="1" dirty="0" smtClean="0">
                <a:solidFill>
                  <a:schemeClr val="hlink"/>
                </a:solidFill>
                <a:latin typeface="Comic Sans MS" pitchFamily="66" charset="0"/>
              </a:rPr>
              <a:t>MAĎARSKO </a:t>
            </a:r>
            <a:r>
              <a:rPr lang="cs-CZ" sz="2400" dirty="0" smtClean="0">
                <a:solidFill>
                  <a:schemeClr val="hlink"/>
                </a:solidFill>
                <a:latin typeface="Comic Sans MS" pitchFamily="66" charset="0"/>
              </a:rPr>
              <a:t>LEČO</a:t>
            </a:r>
            <a:endParaRPr lang="cs-CZ" dirty="0" smtClean="0">
              <a:solidFill>
                <a:schemeClr val="hlink"/>
              </a:solidFill>
              <a:latin typeface="Comic Sans MS" pitchFamily="66" charset="0"/>
            </a:endParaRPr>
          </a:p>
        </p:txBody>
      </p:sp>
      <p:sp>
        <p:nvSpPr>
          <p:cNvPr id="15362" name="Zástupný symbol pro obsah 2"/>
          <p:cNvSpPr>
            <a:spLocks noGrp="1"/>
          </p:cNvSpPr>
          <p:nvPr>
            <p:ph idx="4294967295"/>
          </p:nvPr>
        </p:nvSpPr>
        <p:spPr>
          <a:xfrm>
            <a:off x="468313" y="836613"/>
            <a:ext cx="8229600" cy="3455987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cs-CZ" sz="2400" b="1" smtClean="0">
                <a:solidFill>
                  <a:srgbClr val="00B0F0"/>
                </a:solidFill>
                <a:latin typeface="BinnePEE"/>
              </a:rPr>
              <a:t>                                        </a:t>
            </a:r>
            <a:endParaRPr lang="cs-CZ" b="1" smtClean="0">
              <a:solidFill>
                <a:srgbClr val="00B0F0"/>
              </a:solidFill>
              <a:latin typeface="BinnePEE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cs-CZ" b="1" smtClean="0">
              <a:solidFill>
                <a:srgbClr val="00B0F0"/>
              </a:solidFill>
              <a:latin typeface="BinnePEE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cs-CZ" b="1" smtClean="0">
              <a:solidFill>
                <a:srgbClr val="00B0F0"/>
              </a:solidFill>
              <a:latin typeface="BinnePEE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cs-CZ" b="1" smtClean="0">
              <a:solidFill>
                <a:srgbClr val="00B0F0"/>
              </a:solidFill>
              <a:latin typeface="BinnePEE"/>
            </a:endParaRPr>
          </a:p>
        </p:txBody>
      </p:sp>
      <p:pic>
        <p:nvPicPr>
          <p:cNvPr id="5" name="Zástupný symbol pro obsah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54163" y="1600200"/>
            <a:ext cx="6330950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chemeClr val="hlink"/>
                </a:solidFill>
                <a:latin typeface="Comic Sans MS" pitchFamily="66" charset="0"/>
              </a:rPr>
              <a:t>UKRAJINA – salát </a:t>
            </a:r>
            <a:r>
              <a:rPr lang="cs-CZ" b="1" dirty="0" err="1" smtClean="0">
                <a:solidFill>
                  <a:schemeClr val="hlink"/>
                </a:solidFill>
                <a:latin typeface="Comic Sans MS" pitchFamily="66" charset="0"/>
              </a:rPr>
              <a:t>Venihret</a:t>
            </a:r>
            <a:endParaRPr lang="cs-CZ" b="1" dirty="0" smtClean="0">
              <a:solidFill>
                <a:schemeClr val="hlink"/>
              </a:solidFill>
              <a:latin typeface="Comic Sans MS" pitchFamily="66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78729" y="1840006"/>
            <a:ext cx="5616624" cy="42124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chemeClr val="hlink"/>
                </a:solidFill>
                <a:latin typeface="Comic Sans MS" pitchFamily="66" charset="0"/>
              </a:rPr>
              <a:t>INGREDIENCE</a:t>
            </a:r>
            <a:r>
              <a:rPr lang="cs-CZ" sz="1800" dirty="0" smtClean="0">
                <a:solidFill>
                  <a:schemeClr val="hlink"/>
                </a:solidFill>
                <a:latin typeface="Comic Sans MS" pitchFamily="66" charset="0"/>
              </a:rPr>
              <a:t> </a:t>
            </a:r>
            <a:r>
              <a:rPr lang="cs-CZ" dirty="0" smtClean="0">
                <a:solidFill>
                  <a:schemeClr val="hlink"/>
                </a:solidFill>
                <a:latin typeface="Comic Sans MS" pitchFamily="66" charset="0"/>
              </a:rPr>
              <a:t>-</a:t>
            </a:r>
            <a:r>
              <a:rPr lang="cs-CZ" sz="4000" dirty="0">
                <a:solidFill>
                  <a:schemeClr val="hlink"/>
                </a:solidFill>
                <a:latin typeface="Comic Sans MS" pitchFamily="66" charset="0"/>
              </a:rPr>
              <a:t> salát </a:t>
            </a:r>
            <a:r>
              <a:rPr lang="cs-CZ" sz="4000" dirty="0" err="1">
                <a:solidFill>
                  <a:schemeClr val="hlink"/>
                </a:solidFill>
                <a:latin typeface="Comic Sans MS" pitchFamily="66" charset="0"/>
              </a:rPr>
              <a:t>Venihret</a:t>
            </a:r>
            <a:endParaRPr lang="cs-CZ" sz="4000" dirty="0" smtClean="0">
              <a:latin typeface="Comic Sans MS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67544" y="1988840"/>
            <a:ext cx="8229600" cy="4176464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dirty="0" smtClean="0">
                <a:latin typeface="Comic Sans MS" pitchFamily="66" charset="0"/>
              </a:rPr>
              <a:t>2 červené řepy 			</a:t>
            </a:r>
            <a:r>
              <a:rPr lang="cs-CZ" sz="2800" dirty="0" err="1" smtClean="0"/>
              <a:t>буряк</a:t>
            </a:r>
            <a:r>
              <a:rPr lang="cs-CZ" sz="2800" dirty="0"/>
              <a:t>	</a:t>
            </a:r>
            <a:endParaRPr lang="cs-CZ" sz="28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dirty="0" smtClean="0">
                <a:latin typeface="Comic Sans MS" pitchFamily="66" charset="0"/>
              </a:rPr>
              <a:t>5 brambor				</a:t>
            </a:r>
            <a:r>
              <a:rPr lang="cs-CZ" sz="2800" dirty="0" err="1" smtClean="0"/>
              <a:t>картопля</a:t>
            </a:r>
            <a:endParaRPr lang="cs-CZ" sz="28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dirty="0" smtClean="0">
                <a:latin typeface="Comic Sans MS" pitchFamily="66" charset="0"/>
              </a:rPr>
              <a:t>2 mrkve					</a:t>
            </a:r>
            <a:r>
              <a:rPr lang="cs-CZ" sz="2800" dirty="0" err="1" smtClean="0"/>
              <a:t>морква</a:t>
            </a:r>
            <a:endParaRPr lang="cs-CZ" sz="28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dirty="0" smtClean="0">
                <a:latin typeface="Comic Sans MS" pitchFamily="66" charset="0"/>
              </a:rPr>
              <a:t>1 cibule					</a:t>
            </a:r>
            <a:r>
              <a:rPr lang="cs-CZ" sz="2800" dirty="0" err="1" smtClean="0"/>
              <a:t>цибулю</a:t>
            </a:r>
            <a:endParaRPr lang="cs-CZ" sz="28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dirty="0" smtClean="0">
                <a:latin typeface="Comic Sans MS" pitchFamily="66" charset="0"/>
              </a:rPr>
              <a:t>1 plechovka fazolí			</a:t>
            </a:r>
            <a:r>
              <a:rPr lang="cs-CZ" sz="2800" dirty="0" err="1" smtClean="0"/>
              <a:t>квасоля</a:t>
            </a:r>
            <a:endParaRPr lang="cs-CZ" sz="28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dirty="0" smtClean="0">
                <a:latin typeface="Comic Sans MS" pitchFamily="66" charset="0"/>
              </a:rPr>
              <a:t>4 sterilované okurky		</a:t>
            </a:r>
            <a:r>
              <a:rPr lang="cs-CZ" sz="2800" dirty="0" err="1" smtClean="0"/>
              <a:t>огірки</a:t>
            </a:r>
            <a:endParaRPr lang="cs-CZ" sz="28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dirty="0" smtClean="0">
                <a:latin typeface="Comic Sans MS" pitchFamily="66" charset="0"/>
              </a:rPr>
              <a:t>2 lžíce slunečnicového oleje	</a:t>
            </a:r>
            <a:r>
              <a:rPr lang="cs-CZ" sz="2800" dirty="0" err="1"/>
              <a:t>масло</a:t>
            </a:r>
            <a:r>
              <a:rPr lang="cs-CZ" sz="2800" dirty="0"/>
              <a:t>	</a:t>
            </a:r>
            <a:endParaRPr lang="cs-CZ" sz="28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dirty="0" smtClean="0">
                <a:latin typeface="Comic Sans MS" pitchFamily="66" charset="0"/>
              </a:rPr>
              <a:t>sůl						</a:t>
            </a:r>
            <a:r>
              <a:rPr lang="cs-CZ" sz="2800" dirty="0" err="1" smtClean="0"/>
              <a:t>сіль</a:t>
            </a:r>
            <a:endParaRPr lang="cs-CZ" sz="28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dirty="0" smtClean="0">
                <a:latin typeface="Comic Sans MS" pitchFamily="66" charset="0"/>
              </a:rPr>
              <a:t>Pepř					</a:t>
            </a:r>
            <a:r>
              <a:rPr lang="cs-CZ" sz="2800" dirty="0" err="1" smtClean="0"/>
              <a:t>перець</a:t>
            </a:r>
            <a:endParaRPr lang="cs-CZ" sz="28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endParaRPr lang="cs-CZ" sz="28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endParaRPr lang="cs-CZ" sz="28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endParaRPr lang="cs-CZ" sz="2800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162301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chemeClr val="hlink"/>
                </a:solidFill>
                <a:latin typeface="Comic Sans MS" pitchFamily="66" charset="0"/>
              </a:rPr>
              <a:t>RECEPT</a:t>
            </a:r>
            <a:br>
              <a:rPr lang="cs-CZ" dirty="0" smtClean="0">
                <a:solidFill>
                  <a:schemeClr val="hlink"/>
                </a:solidFill>
                <a:latin typeface="Comic Sans MS" pitchFamily="66" charset="0"/>
              </a:rPr>
            </a:br>
            <a:r>
              <a:rPr lang="cs-CZ" sz="1800" dirty="0">
                <a:solidFill>
                  <a:schemeClr val="hlink"/>
                </a:solidFill>
                <a:latin typeface="Comic Sans MS" pitchFamily="66" charset="0"/>
              </a:rPr>
              <a:t>salát </a:t>
            </a:r>
            <a:r>
              <a:rPr lang="cs-CZ" sz="1800" dirty="0" err="1">
                <a:solidFill>
                  <a:schemeClr val="hlink"/>
                </a:solidFill>
                <a:latin typeface="Comic Sans MS" pitchFamily="66" charset="0"/>
              </a:rPr>
              <a:t>Venihret</a:t>
            </a:r>
            <a:endParaRPr lang="cs-CZ" sz="1800" dirty="0" smtClean="0">
              <a:solidFill>
                <a:schemeClr val="hlink"/>
              </a:solidFill>
              <a:latin typeface="Comic Sans MS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0" indent="0" algn="just" eaLnBrk="1" hangingPunct="1">
              <a:buFont typeface="Wingdings" pitchFamily="2" charset="2"/>
              <a:buNone/>
            </a:pPr>
            <a:r>
              <a:rPr lang="cs-CZ" sz="2400" dirty="0" smtClean="0">
                <a:latin typeface="Comic Sans MS" pitchFamily="66" charset="0"/>
              </a:rPr>
              <a:t>Uvařenou červenou řepu, brambory a mrkev oloupeme a nakrájíme na kostičky. Přidáme nakrájené sterilované okurky a nadrobno nasekanou cibuli. Fazole slijeme a spolu se dvěma lžícemi slunečnicového oleje zamícháme do připravené zeleniny. Ochutíme solí a pepřem.</a:t>
            </a:r>
          </a:p>
          <a:p>
            <a:pPr marL="0" indent="0" algn="just" eaLnBrk="1" hangingPunct="1">
              <a:buFont typeface="Wingdings" pitchFamily="2" charset="2"/>
              <a:buNone/>
            </a:pPr>
            <a:r>
              <a:rPr lang="cs-CZ" sz="2400" dirty="0" smtClean="0">
                <a:latin typeface="Comic Sans MS" pitchFamily="66" charset="0"/>
              </a:rPr>
              <a:t>K salátu podáváme tmavé pečivo.</a:t>
            </a:r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Nadpis 1"/>
          <p:cNvSpPr>
            <a:spLocks noGrp="1"/>
          </p:cNvSpPr>
          <p:nvPr>
            <p:ph type="title" idx="4294967295"/>
          </p:nvPr>
        </p:nvSpPr>
        <p:spPr>
          <a:xfrm>
            <a:off x="457200" y="457200"/>
            <a:ext cx="8229600" cy="1315616"/>
          </a:xfrm>
        </p:spPr>
        <p:txBody>
          <a:bodyPr/>
          <a:lstStyle/>
          <a:p>
            <a:pPr algn="ctr" eaLnBrk="1" hangingPunct="1"/>
            <a:r>
              <a:rPr lang="cs-CZ" b="1" dirty="0" smtClean="0">
                <a:solidFill>
                  <a:schemeClr val="hlink"/>
                </a:solidFill>
                <a:latin typeface="Comic Sans MS" pitchFamily="66" charset="0"/>
              </a:rPr>
              <a:t>SPOJENÉ KRÁLOVSTVÍ</a:t>
            </a:r>
            <a:br>
              <a:rPr lang="cs-CZ" b="1" dirty="0" smtClean="0">
                <a:solidFill>
                  <a:schemeClr val="hlink"/>
                </a:solidFill>
                <a:latin typeface="Comic Sans MS" pitchFamily="66" charset="0"/>
              </a:rPr>
            </a:br>
            <a:r>
              <a:rPr lang="cs-CZ" sz="2500" b="1" dirty="0" smtClean="0">
                <a:solidFill>
                  <a:schemeClr val="hlink"/>
                </a:solidFill>
                <a:latin typeface="Comic Sans MS" pitchFamily="66" charset="0"/>
              </a:rPr>
              <a:t>VELKÉ BRITÁNIE A SEVERNÍHO IRSKA</a:t>
            </a:r>
          </a:p>
        </p:txBody>
      </p:sp>
      <p:sp>
        <p:nvSpPr>
          <p:cNvPr id="3" name="Nadpis 1"/>
          <p:cNvSpPr txBox="1">
            <a:spLocks/>
          </p:cNvSpPr>
          <p:nvPr/>
        </p:nvSpPr>
        <p:spPr bwMode="auto">
          <a:xfrm>
            <a:off x="457200" y="1916832"/>
            <a:ext cx="822960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b="1" kern="0" dirty="0" smtClean="0">
                <a:solidFill>
                  <a:schemeClr val="hlink"/>
                </a:solidFill>
                <a:latin typeface="Comic Sans MS" pitchFamily="66" charset="0"/>
              </a:rPr>
              <a:t>toust, sendvič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43708" y="2708920"/>
            <a:ext cx="5256584" cy="3942438"/>
          </a:xfrm>
          <a:prstGeom prst="rect">
            <a:avLst/>
          </a:prstGeom>
        </p:spPr>
      </p:pic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chemeClr val="hlink"/>
                </a:solidFill>
                <a:latin typeface="Comic Sans MS" pitchFamily="66" charset="0"/>
              </a:rPr>
              <a:t>INGREDIENCE </a:t>
            </a:r>
            <a:br>
              <a:rPr lang="cs-CZ" dirty="0" smtClean="0">
                <a:solidFill>
                  <a:schemeClr val="hlink"/>
                </a:solidFill>
                <a:latin typeface="Comic Sans MS" pitchFamily="66" charset="0"/>
              </a:rPr>
            </a:br>
            <a:r>
              <a:rPr lang="cs-CZ" sz="4000" dirty="0" smtClean="0">
                <a:solidFill>
                  <a:schemeClr val="hlink"/>
                </a:solidFill>
                <a:latin typeface="Comic Sans MS" pitchFamily="66" charset="0"/>
              </a:rPr>
              <a:t>toast, </a:t>
            </a:r>
            <a:r>
              <a:rPr lang="cs-CZ" sz="4000" dirty="0" err="1" smtClean="0">
                <a:solidFill>
                  <a:schemeClr val="hlink"/>
                </a:solidFill>
                <a:latin typeface="Comic Sans MS" pitchFamily="66" charset="0"/>
              </a:rPr>
              <a:t>sandwich,toasted</a:t>
            </a:r>
            <a:r>
              <a:rPr lang="cs-CZ" sz="4000" dirty="0" smtClean="0">
                <a:solidFill>
                  <a:schemeClr val="hlink"/>
                </a:solidFill>
                <a:latin typeface="Comic Sans MS" pitchFamily="66" charset="0"/>
              </a:rPr>
              <a:t> </a:t>
            </a:r>
            <a:r>
              <a:rPr lang="cs-CZ" sz="4000" dirty="0" err="1" smtClean="0">
                <a:solidFill>
                  <a:schemeClr val="hlink"/>
                </a:solidFill>
                <a:latin typeface="Comic Sans MS" pitchFamily="66" charset="0"/>
              </a:rPr>
              <a:t>sandwich</a:t>
            </a:r>
            <a:r>
              <a:rPr lang="cs-CZ" sz="4000" dirty="0" smtClean="0">
                <a:latin typeface="Comic Sans MS" pitchFamily="66" charset="0"/>
              </a:rPr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dirty="0" smtClean="0">
                <a:latin typeface="Comic Sans MS" pitchFamily="66" charset="0"/>
              </a:rPr>
              <a:t>toustový chléb		</a:t>
            </a:r>
            <a:r>
              <a:rPr lang="cs-CZ" sz="2800" dirty="0" err="1" smtClean="0">
                <a:latin typeface="Comic Sans MS" pitchFamily="66" charset="0"/>
              </a:rPr>
              <a:t>bread</a:t>
            </a:r>
            <a:endParaRPr lang="cs-CZ" sz="28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dirty="0" smtClean="0">
                <a:latin typeface="Comic Sans MS" pitchFamily="66" charset="0"/>
              </a:rPr>
              <a:t>anglická slanina		</a:t>
            </a:r>
            <a:r>
              <a:rPr lang="cs-CZ" sz="2800" dirty="0" err="1" smtClean="0">
                <a:latin typeface="Comic Sans MS" pitchFamily="66" charset="0"/>
              </a:rPr>
              <a:t>bacon</a:t>
            </a:r>
            <a:endParaRPr lang="cs-CZ" sz="28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dirty="0" smtClean="0">
                <a:latin typeface="Comic Sans MS" pitchFamily="66" charset="0"/>
              </a:rPr>
              <a:t>sýr					cheese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dirty="0" smtClean="0">
                <a:latin typeface="Comic Sans MS" pitchFamily="66" charset="0"/>
              </a:rPr>
              <a:t>máslo				</a:t>
            </a:r>
            <a:r>
              <a:rPr lang="cs-CZ" sz="2800" dirty="0" err="1" smtClean="0">
                <a:latin typeface="Comic Sans MS" pitchFamily="66" charset="0"/>
              </a:rPr>
              <a:t>butter</a:t>
            </a:r>
            <a:endParaRPr lang="cs-CZ" sz="2800" dirty="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endParaRPr lang="cs-CZ" sz="2800" dirty="0" smtClean="0">
              <a:latin typeface="Comic Sans MS" pitchFamily="66" charset="0"/>
            </a:endParaRPr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chemeClr val="hlink"/>
                </a:solidFill>
                <a:latin typeface="Comic Sans MS" pitchFamily="66" charset="0"/>
              </a:rPr>
              <a:t>RECEPT</a:t>
            </a:r>
            <a:endParaRPr lang="cs-CZ" sz="1800" dirty="0" smtClean="0">
              <a:solidFill>
                <a:schemeClr val="hlink"/>
              </a:solidFill>
              <a:latin typeface="Comic Sans MS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628800"/>
            <a:ext cx="8229600" cy="42386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cs-CZ" sz="2100" dirty="0" smtClean="0">
                <a:latin typeface="Comic Sans MS" pitchFamily="66" charset="0"/>
              </a:rPr>
              <a:t>TOAST – vezmeme dva plátky toustového chleba a dáme je opéct </a:t>
            </a:r>
            <a:r>
              <a:rPr lang="cs-CZ" sz="2100" dirty="0">
                <a:latin typeface="Comic Sans MS" pitchFamily="66" charset="0"/>
              </a:rPr>
              <a:t>d</a:t>
            </a:r>
            <a:r>
              <a:rPr lang="cs-CZ" sz="2100" dirty="0" smtClean="0">
                <a:latin typeface="Comic Sans MS" pitchFamily="66" charset="0"/>
              </a:rPr>
              <a:t>o topinkovače (toust je tedy topinka).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cs-CZ" sz="2100" dirty="0">
              <a:latin typeface="Comic Sans MS" pitchFamily="66" charset="0"/>
            </a:endParaRPr>
          </a:p>
          <a:p>
            <a:pPr marL="0" indent="0" eaLnBrk="1" hangingPunct="1">
              <a:buNone/>
            </a:pPr>
            <a:r>
              <a:rPr lang="cs-CZ" sz="2100" dirty="0" smtClean="0">
                <a:latin typeface="Comic Sans MS" pitchFamily="66" charset="0"/>
              </a:rPr>
              <a:t>SANDWICH - vezmeme </a:t>
            </a:r>
            <a:r>
              <a:rPr lang="cs-CZ" sz="2100" dirty="0">
                <a:latin typeface="Comic Sans MS" panose="030F0702030302020204" pitchFamily="66" charset="0"/>
              </a:rPr>
              <a:t>plátek chleba, </a:t>
            </a:r>
            <a:r>
              <a:rPr lang="cs-CZ" sz="2100" dirty="0" smtClean="0">
                <a:latin typeface="Comic Sans MS" panose="030F0702030302020204" pitchFamily="66" charset="0"/>
              </a:rPr>
              <a:t>potřeme ho máslem a na máslo položíme plátek anglické slaniny a sýr. Nahoru dáme ještě jeden plátek </a:t>
            </a:r>
            <a:r>
              <a:rPr lang="cs-CZ" sz="2100" dirty="0">
                <a:latin typeface="Comic Sans MS" panose="030F0702030302020204" pitchFamily="66" charset="0"/>
              </a:rPr>
              <a:t>chleba</a:t>
            </a:r>
            <a:r>
              <a:rPr lang="cs-CZ" sz="2100" dirty="0" smtClean="0">
                <a:latin typeface="Comic Sans MS" panose="030F0702030302020204" pitchFamily="66" charset="0"/>
              </a:rPr>
              <a:t>. Takto připravený sendvič můžeme překrojit na dva trojúhelníky.</a:t>
            </a:r>
          </a:p>
          <a:p>
            <a:pPr marL="0" indent="0" eaLnBrk="1" hangingPunct="1">
              <a:buNone/>
            </a:pPr>
            <a:endParaRPr lang="cs-CZ" sz="2100" dirty="0">
              <a:latin typeface="Comic Sans MS" panose="030F0702030302020204" pitchFamily="66" charset="0"/>
            </a:endParaRPr>
          </a:p>
          <a:p>
            <a:pPr marL="0" indent="0" eaLnBrk="1" hangingPunct="1">
              <a:buNone/>
            </a:pPr>
            <a:r>
              <a:rPr lang="cs-CZ" sz="2100" dirty="0" smtClean="0">
                <a:latin typeface="Comic Sans MS" panose="030F0702030302020204" pitchFamily="66" charset="0"/>
              </a:rPr>
              <a:t>TOASTED SANDWICH – </a:t>
            </a:r>
            <a:r>
              <a:rPr lang="cs-CZ" sz="2100" dirty="0" err="1" smtClean="0">
                <a:latin typeface="Comic Sans MS" panose="030F0702030302020204" pitchFamily="66" charset="0"/>
              </a:rPr>
              <a:t>sandwich</a:t>
            </a:r>
            <a:r>
              <a:rPr lang="cs-CZ" sz="2100" dirty="0" smtClean="0">
                <a:latin typeface="Comic Sans MS" panose="030F0702030302020204" pitchFamily="66" charset="0"/>
              </a:rPr>
              <a:t>, který jsme si připravili na studeno, si dáme zapéct do sendvičovače (</a:t>
            </a:r>
            <a:r>
              <a:rPr lang="cs-CZ" sz="2100" dirty="0" err="1" smtClean="0">
                <a:latin typeface="Comic Sans MS" panose="030F0702030302020204" pitchFamily="66" charset="0"/>
              </a:rPr>
              <a:t>češi</a:t>
            </a:r>
            <a:r>
              <a:rPr lang="cs-CZ" sz="2100" dirty="0" smtClean="0">
                <a:latin typeface="Comic Sans MS" panose="030F0702030302020204" pitchFamily="66" charset="0"/>
              </a:rPr>
              <a:t> tomuto </a:t>
            </a:r>
            <a:r>
              <a:rPr lang="cs-CZ" sz="2100" dirty="0" err="1" smtClean="0">
                <a:latin typeface="Comic Sans MS" panose="030F0702030302020204" pitchFamily="66" charset="0"/>
              </a:rPr>
              <a:t>přístoji</a:t>
            </a:r>
            <a:r>
              <a:rPr lang="cs-CZ" sz="2100" dirty="0" smtClean="0">
                <a:latin typeface="Comic Sans MS" panose="030F0702030302020204" pitchFamily="66" charset="0"/>
              </a:rPr>
              <a:t> říkají toustovač)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cs-CZ" dirty="0" smtClean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157969"/>
      </p:ext>
    </p:extLst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chemeClr val="hlink"/>
                </a:solidFill>
                <a:latin typeface="Comic Sans MS" pitchFamily="66" charset="0"/>
              </a:rPr>
              <a:t>RUSKO – RUSKÉ BLINY</a:t>
            </a:r>
          </a:p>
        </p:txBody>
      </p:sp>
      <p:pic>
        <p:nvPicPr>
          <p:cNvPr id="1026" name="Picture 2" descr="G:\DEN JAZYKŮ - 9.ročník VAŘENÍ\V (3)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19672" y="1916832"/>
            <a:ext cx="5903536" cy="4427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chemeClr val="hlink"/>
                </a:solidFill>
                <a:latin typeface="Comic Sans MS" pitchFamily="66" charset="0"/>
              </a:rPr>
              <a:t>INGREDIENCE</a:t>
            </a:r>
            <a:r>
              <a:rPr lang="cs-CZ" sz="1800" dirty="0">
                <a:solidFill>
                  <a:schemeClr val="hlink"/>
                </a:solidFill>
                <a:latin typeface="Comic Sans MS" pitchFamily="66" charset="0"/>
              </a:rPr>
              <a:t> </a:t>
            </a:r>
            <a:r>
              <a:rPr lang="cs-CZ" sz="1800" dirty="0" smtClean="0">
                <a:solidFill>
                  <a:schemeClr val="hlink"/>
                </a:solidFill>
                <a:latin typeface="Comic Sans MS" pitchFamily="66" charset="0"/>
              </a:rPr>
              <a:t>– RUSKÉ BLINY</a:t>
            </a:r>
            <a:endParaRPr lang="cs-CZ" sz="4000" dirty="0" smtClean="0">
              <a:latin typeface="Comic Sans MS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981200"/>
            <a:ext cx="8229600" cy="461615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dirty="0" smtClean="0">
                <a:latin typeface="Comic Sans MS" pitchFamily="66" charset="0"/>
              </a:rPr>
              <a:t>1 ŠÁLEK MLÉKA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dirty="0" smtClean="0">
                <a:latin typeface="Comic Sans MS" pitchFamily="66" charset="0"/>
              </a:rPr>
              <a:t>1 BALÍČEK DROŽDÍ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dirty="0" smtClean="0">
                <a:latin typeface="Comic Sans MS" pitchFamily="66" charset="0"/>
              </a:rPr>
              <a:t>3 ŽLOUTKY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dirty="0" smtClean="0">
                <a:latin typeface="Comic Sans MS" pitchFamily="66" charset="0"/>
              </a:rPr>
              <a:t>1 ŠÁLEK SMETANY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dirty="0" smtClean="0">
                <a:latin typeface="Comic Sans MS" pitchFamily="66" charset="0"/>
              </a:rPr>
              <a:t>1 ŠÁLEK PŠENIČNÉ MOUKY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dirty="0" smtClean="0">
                <a:latin typeface="Comic Sans MS" pitchFamily="66" charset="0"/>
              </a:rPr>
              <a:t>1 ŠÁLEK POHANKOVÉ MOUKY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dirty="0" smtClean="0">
                <a:latin typeface="Comic Sans MS" pitchFamily="66" charset="0"/>
              </a:rPr>
              <a:t>SŮL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dirty="0" smtClean="0">
                <a:latin typeface="Comic Sans MS" pitchFamily="66" charset="0"/>
              </a:rPr>
              <a:t>OLEJ NA SMAŽENÍ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dirty="0" smtClean="0">
                <a:latin typeface="Comic Sans MS" pitchFamily="66" charset="0"/>
              </a:rPr>
              <a:t>NA POTŘENÍ: KAVIÁR A KYSELÁ SMETANA NEBO MARMELÁDA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endParaRPr lang="cs-CZ" sz="2800" dirty="0" smtClean="0">
              <a:latin typeface="Comic Sans MS" pitchFamily="66" charset="0"/>
            </a:endParaRPr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chemeClr val="hlink"/>
                </a:solidFill>
                <a:latin typeface="Comic Sans MS" pitchFamily="66" charset="0"/>
              </a:rPr>
              <a:t>RECEPT</a:t>
            </a:r>
            <a:br>
              <a:rPr lang="cs-CZ" dirty="0" smtClean="0">
                <a:solidFill>
                  <a:schemeClr val="hlink"/>
                </a:solidFill>
                <a:latin typeface="Comic Sans MS" pitchFamily="66" charset="0"/>
              </a:rPr>
            </a:br>
            <a:r>
              <a:rPr lang="cs-CZ" sz="1800" dirty="0" smtClean="0">
                <a:solidFill>
                  <a:schemeClr val="hlink"/>
                </a:solidFill>
                <a:latin typeface="Comic Sans MS" pitchFamily="66" charset="0"/>
              </a:rPr>
              <a:t>RUSKÉ BLINY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cs-CZ" sz="2800" dirty="0" smtClean="0">
                <a:latin typeface="Comic Sans MS" pitchFamily="66" charset="0"/>
              </a:rPr>
              <a:t>V hrnku ohřejeme mléko, rozdrobíme do něho balíček čerstvého droždí. Přidáme tři žloutky, sůl, promícháme.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sz="2800" dirty="0" smtClean="0">
                <a:latin typeface="Comic Sans MS" pitchFamily="66" charset="0"/>
              </a:rPr>
              <a:t> Přidáme šálek smetany, mouku, pořádně promícháme. Těsto necháme přes noc odpočinout.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sz="2800" dirty="0" smtClean="0">
                <a:latin typeface="Comic Sans MS" pitchFamily="66" charset="0"/>
              </a:rPr>
              <a:t>Smažíme na oleji – jako lívance. Podáváme s kysanou smetanou a marmeládou (kaviárem).</a:t>
            </a:r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latin typeface="Comic Sans MS" pitchFamily="66" charset="0"/>
              </a:rPr>
              <a:t/>
            </a:r>
            <a:br>
              <a:rPr lang="cs-CZ" dirty="0" smtClean="0">
                <a:latin typeface="Comic Sans MS" pitchFamily="66" charset="0"/>
              </a:rPr>
            </a:br>
            <a:r>
              <a:rPr lang="cs-CZ" dirty="0" smtClean="0">
                <a:solidFill>
                  <a:schemeClr val="hlink"/>
                </a:solidFill>
                <a:latin typeface="Comic Sans MS" pitchFamily="66" charset="0"/>
              </a:rPr>
              <a:t>INGREDIENCE</a:t>
            </a:r>
            <a:br>
              <a:rPr lang="cs-CZ" dirty="0" smtClean="0">
                <a:solidFill>
                  <a:schemeClr val="hlink"/>
                </a:solidFill>
                <a:latin typeface="Comic Sans MS" pitchFamily="66" charset="0"/>
              </a:rPr>
            </a:br>
            <a:r>
              <a:rPr lang="cs-CZ" sz="1800" dirty="0" smtClean="0">
                <a:solidFill>
                  <a:schemeClr val="hlink"/>
                </a:solidFill>
                <a:latin typeface="Comic Sans MS" pitchFamily="66" charset="0"/>
              </a:rPr>
              <a:t>LEČO</a:t>
            </a:r>
            <a:r>
              <a:rPr lang="cs-CZ" dirty="0" smtClean="0">
                <a:solidFill>
                  <a:schemeClr val="hlink"/>
                </a:solidFill>
                <a:latin typeface="Comic Sans MS" pitchFamily="66" charset="0"/>
              </a:rPr>
              <a:t/>
            </a:r>
            <a:br>
              <a:rPr lang="cs-CZ" dirty="0" smtClean="0">
                <a:solidFill>
                  <a:schemeClr val="hlink"/>
                </a:solidFill>
                <a:latin typeface="Comic Sans MS" pitchFamily="66" charset="0"/>
              </a:rPr>
            </a:br>
            <a:r>
              <a:rPr lang="cs-CZ" sz="4000" dirty="0" smtClean="0">
                <a:latin typeface="Comic Sans MS" pitchFamily="66" charset="0"/>
              </a:rPr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smtClean="0">
                <a:latin typeface="Comic Sans MS" pitchFamily="66" charset="0"/>
              </a:rPr>
              <a:t>tuk, zsír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smtClean="0">
                <a:latin typeface="Comic Sans MS" pitchFamily="66" charset="0"/>
              </a:rPr>
              <a:t>1 kg paprik(červené, zelené, žluté), paprika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smtClean="0">
                <a:latin typeface="Comic Sans MS" pitchFamily="66" charset="0"/>
              </a:rPr>
              <a:t>1 kg rajčat, paradicsom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smtClean="0">
                <a:latin typeface="Comic Sans MS" pitchFamily="66" charset="0"/>
              </a:rPr>
              <a:t>½ kg cibule, hagyma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smtClean="0">
                <a:latin typeface="Comic Sans MS" pitchFamily="66" charset="0"/>
              </a:rPr>
              <a:t>sůl, só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smtClean="0">
                <a:latin typeface="Comic Sans MS" pitchFamily="66" charset="0"/>
              </a:rPr>
              <a:t>pepř, bors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smtClean="0">
                <a:latin typeface="Comic Sans MS" pitchFamily="66" charset="0"/>
              </a:rPr>
              <a:t>pálivá paprika, scípös paprika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smtClean="0">
                <a:latin typeface="Comic Sans MS" pitchFamily="66" charset="0"/>
              </a:rPr>
              <a:t>koření, füszerek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endParaRPr lang="cs-CZ" sz="280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endParaRPr lang="cs-CZ" sz="2800" smtClean="0">
              <a:latin typeface="Comic Sans MS" pitchFamily="66" charset="0"/>
            </a:endParaRPr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chemeClr val="hlink"/>
                </a:solidFill>
                <a:latin typeface="Comic Sans MS" pitchFamily="66" charset="0"/>
              </a:rPr>
              <a:t>RECEPT</a:t>
            </a:r>
            <a:br>
              <a:rPr lang="cs-CZ" smtClean="0">
                <a:solidFill>
                  <a:schemeClr val="hlink"/>
                </a:solidFill>
                <a:latin typeface="Comic Sans MS" pitchFamily="66" charset="0"/>
              </a:rPr>
            </a:br>
            <a:r>
              <a:rPr lang="cs-CZ" sz="1800" smtClean="0">
                <a:solidFill>
                  <a:schemeClr val="hlink"/>
                </a:solidFill>
                <a:latin typeface="Comic Sans MS" pitchFamily="66" charset="0"/>
              </a:rPr>
              <a:t>LEČO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cs-CZ" sz="2100" smtClean="0">
                <a:latin typeface="Comic Sans MS" pitchFamily="66" charset="0"/>
              </a:rPr>
              <a:t>Zeleninu očistíme, omyjeme a osušíme. Rajčata nakrájíme na kostičky a papriku na tenké proužky. Cibuli nakrájíme nadrobno. V hlubší pánvi rozpálíme olej. Přidáme cibuli a osmahneme ji. Poté přidáme papriku a necháme vydusit. Nakonec přidáme rajčata a dovaříme do měkka asi 15 minut. Dokořeníme solí, pepřem, pálivou paprikou,…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sz="2100" smtClean="0">
                <a:latin typeface="Comic Sans MS" pitchFamily="66" charset="0"/>
              </a:rPr>
              <a:t>Pro milovníky vajíček:  rozšlehaná vajíčka za stálého míchání vlijeme do pokrmu a mírně povaříme. Možné je přidat i klobásu, kterou opražíme hned po cibuli.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sz="2100" smtClean="0">
                <a:latin typeface="Comic Sans MS" pitchFamily="66" charset="0"/>
              </a:rPr>
              <a:t>Hotové zeleninové lečo podáváme horké, nejlépe s chlebem nebo vařenými bramborami.</a:t>
            </a:r>
          </a:p>
          <a:p>
            <a:pPr marL="0" indent="0" eaLnBrk="1" hangingPunct="1"/>
            <a:endParaRPr lang="cs-CZ" smtClean="0">
              <a:latin typeface="Comic Sans MS" pitchFamily="66" charset="0"/>
            </a:endParaRPr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chemeClr val="hlink"/>
                </a:solidFill>
                <a:latin typeface="Comic Sans MS" pitchFamily="66" charset="0"/>
              </a:rPr>
              <a:t>SLOVENSKO </a:t>
            </a:r>
            <a:r>
              <a:rPr lang="cs-CZ" sz="4000" b="1" dirty="0" smtClean="0">
                <a:solidFill>
                  <a:schemeClr val="hlink"/>
                </a:solidFill>
                <a:latin typeface="Comic Sans MS" pitchFamily="66" charset="0"/>
              </a:rPr>
              <a:t>gulášová polévka</a:t>
            </a:r>
          </a:p>
        </p:txBody>
      </p:sp>
      <p:pic>
        <p:nvPicPr>
          <p:cNvPr id="19460" name="Picture 4" descr="V (9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3713" y="1916832"/>
            <a:ext cx="5545137" cy="415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Comic Sans MS" pitchFamily="66" charset="0"/>
              </a:rPr>
              <a:t/>
            </a:r>
            <a:br>
              <a:rPr lang="cs-CZ" smtClean="0">
                <a:latin typeface="Comic Sans MS" pitchFamily="66" charset="0"/>
              </a:rPr>
            </a:br>
            <a:r>
              <a:rPr lang="cs-CZ" smtClean="0">
                <a:solidFill>
                  <a:schemeClr val="hlink"/>
                </a:solidFill>
                <a:latin typeface="Comic Sans MS" pitchFamily="66" charset="0"/>
              </a:rPr>
              <a:t>INGREDIENCE</a:t>
            </a:r>
            <a:br>
              <a:rPr lang="cs-CZ" smtClean="0">
                <a:solidFill>
                  <a:schemeClr val="hlink"/>
                </a:solidFill>
                <a:latin typeface="Comic Sans MS" pitchFamily="66" charset="0"/>
              </a:rPr>
            </a:br>
            <a:r>
              <a:rPr lang="cs-CZ" sz="1800" smtClean="0">
                <a:solidFill>
                  <a:schemeClr val="hlink"/>
                </a:solidFill>
                <a:latin typeface="Comic Sans MS" pitchFamily="66" charset="0"/>
              </a:rPr>
              <a:t>GULÁŠOVÁ POLÉVKA</a:t>
            </a:r>
            <a:r>
              <a:rPr lang="cs-CZ" sz="4000" smtClean="0">
                <a:latin typeface="Comic Sans MS" pitchFamily="66" charset="0"/>
              </a:rPr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dirty="0" smtClean="0">
                <a:latin typeface="Comic Sans MS" pitchFamily="66" charset="0"/>
              </a:rPr>
              <a:t>tuk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dirty="0" smtClean="0">
                <a:latin typeface="Comic Sans MS" pitchFamily="66" charset="0"/>
              </a:rPr>
              <a:t>1 cibule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dirty="0" smtClean="0">
                <a:latin typeface="Comic Sans MS" pitchFamily="66" charset="0"/>
              </a:rPr>
              <a:t>mleté maso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dirty="0" smtClean="0">
                <a:latin typeface="Comic Sans MS" pitchFamily="66" charset="0"/>
              </a:rPr>
              <a:t>koření: mletý kmín, majoránka, pepř, paprika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dirty="0" smtClean="0">
                <a:latin typeface="Comic Sans MS" pitchFamily="66" charset="0"/>
              </a:rPr>
              <a:t>sůl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dirty="0" smtClean="0">
                <a:latin typeface="Comic Sans MS" pitchFamily="66" charset="0"/>
              </a:rPr>
              <a:t>brambory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dirty="0" smtClean="0">
                <a:latin typeface="Comic Sans MS" pitchFamily="66" charset="0"/>
              </a:rPr>
              <a:t>hl. mouka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dirty="0" smtClean="0">
                <a:latin typeface="Comic Sans MS" pitchFamily="66" charset="0"/>
              </a:rPr>
              <a:t>česnek</a:t>
            </a:r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chemeClr val="hlink"/>
                </a:solidFill>
                <a:latin typeface="Comic Sans MS" pitchFamily="66" charset="0"/>
              </a:rPr>
              <a:t>RECEPT</a:t>
            </a:r>
            <a:br>
              <a:rPr lang="cs-CZ" dirty="0" smtClean="0">
                <a:solidFill>
                  <a:schemeClr val="hlink"/>
                </a:solidFill>
                <a:latin typeface="Comic Sans MS" pitchFamily="66" charset="0"/>
              </a:rPr>
            </a:br>
            <a:r>
              <a:rPr lang="cs-CZ" sz="1800" dirty="0" smtClean="0">
                <a:solidFill>
                  <a:schemeClr val="hlink"/>
                </a:solidFill>
                <a:latin typeface="Comic Sans MS" pitchFamily="66" charset="0"/>
              </a:rPr>
              <a:t>GULÁŠOVÁ POLÉVKA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cs-CZ" sz="2100" dirty="0" smtClean="0">
                <a:latin typeface="Comic Sans MS" pitchFamily="66" charset="0"/>
              </a:rPr>
              <a:t>Na tuku osmažíme nadrobno nakrájenou cibulku, přidáme mleté maso a  koření: kmín, pepř, majoránku, papriku. Do  směsi přilijeme vodu, do které nasypeme nakrájené brambory. Vše vaříme. </a:t>
            </a:r>
            <a:r>
              <a:rPr lang="cs-CZ" sz="2100" smtClean="0">
                <a:latin typeface="Comic Sans MS" pitchFamily="66" charset="0"/>
              </a:rPr>
              <a:t>Až jsou brambory a maso měkké, dohustíme moukou a dochutíme česnekem.</a:t>
            </a:r>
            <a:endParaRPr lang="cs-CZ" smtClean="0">
              <a:latin typeface="Comic Sans MS" pitchFamily="66" charset="0"/>
            </a:endParaRPr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b="1" dirty="0" smtClean="0">
                <a:solidFill>
                  <a:schemeClr val="hlink"/>
                </a:solidFill>
                <a:latin typeface="Comic Sans MS" pitchFamily="66" charset="0"/>
              </a:rPr>
              <a:t>ITÁLIE pesto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87624" y="1628800"/>
            <a:ext cx="7056784" cy="4824536"/>
          </a:xfrm>
          <a:prstGeom prst="rect">
            <a:avLst/>
          </a:prstGeom>
        </p:spPr>
      </p:pic>
    </p:spTree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chemeClr val="hlink"/>
                </a:solidFill>
                <a:latin typeface="Comic Sans MS" pitchFamily="66" charset="0"/>
              </a:rPr>
              <a:t>INGREDIENCE</a:t>
            </a:r>
            <a:br>
              <a:rPr lang="cs-CZ" dirty="0" smtClean="0">
                <a:solidFill>
                  <a:schemeClr val="hlink"/>
                </a:solidFill>
                <a:latin typeface="Comic Sans MS" pitchFamily="66" charset="0"/>
              </a:rPr>
            </a:br>
            <a:r>
              <a:rPr lang="cs-CZ" sz="1800" dirty="0" smtClean="0">
                <a:solidFill>
                  <a:schemeClr val="hlink"/>
                </a:solidFill>
                <a:latin typeface="Comic Sans MS" pitchFamily="66" charset="0"/>
              </a:rPr>
              <a:t/>
            </a:r>
            <a:br>
              <a:rPr lang="cs-CZ" sz="1800" dirty="0" smtClean="0">
                <a:solidFill>
                  <a:schemeClr val="hlink"/>
                </a:solidFill>
                <a:latin typeface="Comic Sans MS" pitchFamily="66" charset="0"/>
              </a:rPr>
            </a:br>
            <a:r>
              <a:rPr lang="cs-CZ" sz="1800" dirty="0" smtClean="0">
                <a:solidFill>
                  <a:schemeClr val="hlink"/>
                </a:solidFill>
                <a:latin typeface="Comic Sans MS" pitchFamily="66" charset="0"/>
              </a:rPr>
              <a:t>PESTO</a:t>
            </a:r>
            <a:endParaRPr lang="cs-CZ" sz="4000" dirty="0" smtClean="0">
              <a:latin typeface="Comic Sans MS" pitchFamily="66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dirty="0" smtClean="0">
                <a:latin typeface="Comic Sans MS" pitchFamily="66" charset="0"/>
              </a:rPr>
              <a:t>Sůl – sole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dirty="0" smtClean="0">
                <a:latin typeface="Comic Sans MS" pitchFamily="66" charset="0"/>
              </a:rPr>
              <a:t>Sýr – </a:t>
            </a:r>
            <a:r>
              <a:rPr lang="cs-CZ" sz="2800" dirty="0" err="1" smtClean="0">
                <a:latin typeface="Comic Sans MS" pitchFamily="66" charset="0"/>
              </a:rPr>
              <a:t>formaggio</a:t>
            </a:r>
            <a:r>
              <a:rPr lang="cs-CZ" sz="2800" dirty="0" smtClean="0">
                <a:latin typeface="Comic Sans MS" pitchFamily="66" charset="0"/>
              </a:rPr>
              <a:t> (20 dkg)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dirty="0" smtClean="0">
                <a:latin typeface="Comic Sans MS" pitchFamily="66" charset="0"/>
              </a:rPr>
              <a:t>Oříšky – noci (jeden sáček)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dirty="0" smtClean="0">
                <a:latin typeface="Comic Sans MS" pitchFamily="66" charset="0"/>
              </a:rPr>
              <a:t>Česnek – </a:t>
            </a:r>
            <a:r>
              <a:rPr lang="cs-CZ" sz="2800" dirty="0" err="1" smtClean="0">
                <a:latin typeface="Comic Sans MS" pitchFamily="66" charset="0"/>
              </a:rPr>
              <a:t>aglio</a:t>
            </a:r>
            <a:r>
              <a:rPr lang="cs-CZ" sz="2800" dirty="0" smtClean="0">
                <a:latin typeface="Comic Sans MS" pitchFamily="66" charset="0"/>
              </a:rPr>
              <a:t> (2 stroužky)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dirty="0" smtClean="0">
                <a:latin typeface="Comic Sans MS" pitchFamily="66" charset="0"/>
              </a:rPr>
              <a:t>Bazalka – </a:t>
            </a:r>
            <a:r>
              <a:rPr lang="cs-CZ" sz="2800" dirty="0" err="1" smtClean="0">
                <a:latin typeface="Comic Sans MS" pitchFamily="66" charset="0"/>
              </a:rPr>
              <a:t>basilico</a:t>
            </a:r>
            <a:r>
              <a:rPr lang="cs-CZ" sz="2800" dirty="0" smtClean="0">
                <a:latin typeface="Comic Sans MS" pitchFamily="66" charset="0"/>
              </a:rPr>
              <a:t> (2hrstě)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dirty="0" smtClean="0">
                <a:latin typeface="Comic Sans MS" pitchFamily="66" charset="0"/>
              </a:rPr>
              <a:t>Olivový olej – </a:t>
            </a:r>
            <a:r>
              <a:rPr lang="cs-CZ" sz="2800" dirty="0" err="1" smtClean="0">
                <a:latin typeface="Comic Sans MS" pitchFamily="66" charset="0"/>
              </a:rPr>
              <a:t>olio</a:t>
            </a:r>
            <a:r>
              <a:rPr lang="cs-CZ" sz="2800" dirty="0" smtClean="0">
                <a:latin typeface="Comic Sans MS" pitchFamily="66" charset="0"/>
              </a:rPr>
              <a:t> de oliva (1dcl)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dirty="0" smtClean="0">
                <a:latin typeface="Comic Sans MS" pitchFamily="66" charset="0"/>
              </a:rPr>
              <a:t>Rajčata – </a:t>
            </a:r>
            <a:r>
              <a:rPr lang="cs-CZ" sz="2800" dirty="0" err="1" smtClean="0">
                <a:latin typeface="Comic Sans MS" pitchFamily="66" charset="0"/>
              </a:rPr>
              <a:t>pomodori</a:t>
            </a:r>
            <a:r>
              <a:rPr lang="cs-CZ" sz="2800" dirty="0" smtClean="0">
                <a:latin typeface="Comic Sans MS" pitchFamily="66" charset="0"/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sz="2800" dirty="0" smtClean="0">
                <a:latin typeface="Comic Sans MS" pitchFamily="66" charset="0"/>
              </a:rPr>
              <a:t>Těstoviny - pasta</a:t>
            </a:r>
          </a:p>
        </p:txBody>
      </p:sp>
    </p:spTree>
  </p:cSld>
  <p:clrMapOvr>
    <a:masterClrMapping/>
  </p:clrMapOvr>
  <p:transition advTm="5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344</TotalTime>
  <Words>866</Words>
  <Application>Microsoft Office PowerPoint</Application>
  <PresentationFormat>Předvádění na obrazovce (4:3)</PresentationFormat>
  <Paragraphs>128</Paragraphs>
  <Slides>28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Pixel</vt:lpstr>
      <vt:lpstr>ZÁMECKÁ MEZINÁRODNÍ KUCHAŘKA</vt:lpstr>
      <vt:lpstr>MAĎARSKO LEČO</vt:lpstr>
      <vt:lpstr> INGREDIENCE LEČO  </vt:lpstr>
      <vt:lpstr>RECEPT LEČO</vt:lpstr>
      <vt:lpstr>SLOVENSKO gulášová polévka</vt:lpstr>
      <vt:lpstr> INGREDIENCE GULÁŠOVÁ POLÉVKA </vt:lpstr>
      <vt:lpstr>RECEPT GULÁŠOVÁ POLÉVKA</vt:lpstr>
      <vt:lpstr>ITÁLIE pesto</vt:lpstr>
      <vt:lpstr>INGREDIENCE  PESTO</vt:lpstr>
      <vt:lpstr>RECEPT  PESTO</vt:lpstr>
      <vt:lpstr>ŠPANĚLSKO paella</vt:lpstr>
      <vt:lpstr>INGREDIENCE       PAELLA </vt:lpstr>
      <vt:lpstr>RECEPT PAELLA</vt:lpstr>
      <vt:lpstr>FRANCIE pain au lait </vt:lpstr>
      <vt:lpstr>INGREDIENCE  pain au lait – sladké briošky  s čokoládovými peckami</vt:lpstr>
      <vt:lpstr>RECEPT pain au lait</vt:lpstr>
      <vt:lpstr>ŘECKO - czacziky</vt:lpstr>
      <vt:lpstr>INGREDIENCE - czacziky </vt:lpstr>
      <vt:lpstr>Prezentace aplikace PowerPoint</vt:lpstr>
      <vt:lpstr>UKRAJINA – salát Venihret</vt:lpstr>
      <vt:lpstr>INGREDIENCE - salát Venihret</vt:lpstr>
      <vt:lpstr>RECEPT salát Venihret</vt:lpstr>
      <vt:lpstr>SPOJENÉ KRÁLOVSTVÍ VELKÉ BRITÁNIE A SEVERNÍHO IRSKA</vt:lpstr>
      <vt:lpstr>INGREDIENCE  toast, sandwich,toasted sandwich </vt:lpstr>
      <vt:lpstr>RECEPT</vt:lpstr>
      <vt:lpstr>RUSKO – RUSKÉ BLINY</vt:lpstr>
      <vt:lpstr>INGREDIENCE – RUSKÉ BLINY</vt:lpstr>
      <vt:lpstr>RECEPT RUSKÉ BLINY</vt:lpstr>
    </vt:vector>
  </TitlesOfParts>
  <Company>ZŠ Dolní Rožínka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Zámecká mezinárodní kuchařka</dc:title>
  <dc:creator>Markéta Tomášková</dc:creator>
  <cp:lastModifiedBy>Vladimír Makovský</cp:lastModifiedBy>
  <cp:revision>47</cp:revision>
  <dcterms:created xsi:type="dcterms:W3CDTF">2013-09-23T19:29:46Z</dcterms:created>
  <dcterms:modified xsi:type="dcterms:W3CDTF">2013-10-15T05:47:31Z</dcterms:modified>
</cp:coreProperties>
</file>